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58" r:id="rId11"/>
    <p:sldId id="261" r:id="rId12"/>
    <p:sldId id="262" r:id="rId13"/>
    <p:sldId id="270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63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45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40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84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24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96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0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54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56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90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2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56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82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31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9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00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86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8D1512-72F1-4E72-9879-F7DB2509CC2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9F7E-4550-4AD8-A7B0-EFAB0E2208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681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aamattu.fi/1992/1Kor.13.html#v4" TargetMode="External"/><Relationship Id="rId7" Type="http://schemas.openxmlformats.org/officeDocument/2006/relationships/hyperlink" Target="http://raamattu.fi/1992/1Kor.13.html#v13" TargetMode="External"/><Relationship Id="rId2" Type="http://schemas.openxmlformats.org/officeDocument/2006/relationships/hyperlink" Target="http://raamattu.fi/1992/1Kor.13.html#v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amattu.fi/1992/1Kor.13.html#v7" TargetMode="External"/><Relationship Id="rId5" Type="http://schemas.openxmlformats.org/officeDocument/2006/relationships/hyperlink" Target="http://raamattu.fi/1992/1Kor.13.html#v6" TargetMode="External"/><Relationship Id="rId4" Type="http://schemas.openxmlformats.org/officeDocument/2006/relationships/hyperlink" Target="http://raamattu.fi/1992/1Kor.13.html#v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Hyveet</a:t>
            </a:r>
            <a:br>
              <a:rPr lang="fi-FI" dirty="0"/>
            </a:br>
            <a:r>
              <a:rPr lang="fi-FI" sz="4000" dirty="0"/>
              <a:t>Hyvän elämän rakennusaineina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Arvot ja maaseudun elinvoima –seminaari, Joensuu 20.3.2018 </a:t>
            </a:r>
          </a:p>
        </p:txBody>
      </p:sp>
    </p:spTree>
    <p:extLst>
      <p:ext uri="{BB962C8B-B14F-4D97-AF65-F5344CB8AC3E}">
        <p14:creationId xmlns:p14="http://schemas.microsoft.com/office/powerpoint/2010/main" val="80365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Kiintymys</a:t>
            </a:r>
            <a:br>
              <a:rPr lang="fi-FI" dirty="0"/>
            </a:br>
            <a:r>
              <a:rPr lang="fi-FI" sz="3200" dirty="0"/>
              <a:t>(kreik. </a:t>
            </a:r>
            <a:r>
              <a:rPr lang="fi-FI" sz="3200" dirty="0" err="1"/>
              <a:t>storge</a:t>
            </a:r>
            <a:r>
              <a:rPr lang="fi-FI" sz="3200" dirty="0"/>
              <a:t>, engl. </a:t>
            </a:r>
            <a:r>
              <a:rPr lang="fi-FI" sz="3200" dirty="0" err="1"/>
              <a:t>affection</a:t>
            </a:r>
            <a:r>
              <a:rPr lang="fi-FI" sz="3200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Rakkauden muodoista ”vaatimattomin, avarin, vähiten nirso”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Mukana muissakin rakkauksissa, ”kuten gini on pohjana eri juomasekoituksissa”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”Kuva josta meidän on lähdettävä liikkeelle, on äiti hoitamassa pienokaista tai koira- tai kissaemo, jolla on korillinen pentuja, kaikki yhtenä vikisevänä, hamuilevana kasana.”</a:t>
            </a:r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2060576"/>
            <a:ext cx="5120640" cy="3674018"/>
          </a:xfrm>
        </p:spPr>
      </p:pic>
    </p:spTree>
    <p:extLst>
      <p:ext uri="{BB962C8B-B14F-4D97-AF65-F5344CB8AC3E}">
        <p14:creationId xmlns:p14="http://schemas.microsoft.com/office/powerpoint/2010/main" val="253482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Ystävyys </a:t>
            </a:r>
            <a:br>
              <a:rPr lang="fi-FI" dirty="0"/>
            </a:br>
            <a:r>
              <a:rPr lang="fi-FI" sz="3600" dirty="0"/>
              <a:t>(kr. </a:t>
            </a:r>
            <a:r>
              <a:rPr lang="fi-FI" sz="3600" dirty="0" err="1"/>
              <a:t>filia</a:t>
            </a:r>
            <a:r>
              <a:rPr lang="fi-FI" sz="3600" dirty="0"/>
              <a:t>, lat. </a:t>
            </a:r>
            <a:r>
              <a:rPr lang="fi-FI" sz="3600" dirty="0" err="1"/>
              <a:t>amicitia</a:t>
            </a:r>
            <a:r>
              <a:rPr lang="fi-FI" sz="3600" dirty="0"/>
              <a:t>, engl. </a:t>
            </a:r>
            <a:r>
              <a:rPr lang="fi-FI" sz="3600" dirty="0" err="1"/>
              <a:t>friendship</a:t>
            </a:r>
            <a:r>
              <a:rPr lang="fi-FI" sz="3600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Nykyisin ”sijoittuu elämämme reuna-alueille”, aliarvostettu</a:t>
            </a:r>
          </a:p>
          <a:p>
            <a:r>
              <a:rPr lang="fi-FI" dirty="0"/>
              <a:t>”Biologiselta kannalta laji ei sitä tarvitse”</a:t>
            </a:r>
          </a:p>
          <a:p>
            <a:r>
              <a:rPr lang="fi-FI" dirty="0"/>
              <a:t>Vastakohta laumahengelle</a:t>
            </a:r>
          </a:p>
          <a:p>
            <a:r>
              <a:rPr lang="fi-FI" dirty="0"/>
              <a:t>”Ne jotka eivät voi kuvitella ystävyyttä omaehtoiseksi rakkauden muodoksi, vaan ainoastaan eroottisen rakkauden valepuvuksi, paljastavat, ettei heillä ole koskaan ollut ystäviä”</a:t>
            </a:r>
          </a:p>
          <a:p>
            <a:r>
              <a:rPr lang="fi-FI" dirty="0"/>
              <a:t>”Meidän oli suunniteltava edessä oleva metsästys tai taistelu. Kun se oli ohi, oli suoritettava jälkipuinti”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060575"/>
            <a:ext cx="5971268" cy="3909151"/>
          </a:xfrm>
        </p:spPr>
      </p:pic>
    </p:spTree>
    <p:extLst>
      <p:ext uri="{BB962C8B-B14F-4D97-AF65-F5344CB8AC3E}">
        <p14:creationId xmlns:p14="http://schemas.microsoft.com/office/powerpoint/2010/main" val="216295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Romanttinen/eroottinen rakkaus (kreik. </a:t>
            </a:r>
            <a:r>
              <a:rPr lang="fi-FI" dirty="0" err="1"/>
              <a:t>eros</a:t>
            </a:r>
            <a:r>
              <a:rPr lang="fi-FI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Välttämätön elämän syntymiselle</a:t>
            </a:r>
          </a:p>
          <a:p>
            <a:r>
              <a:rPr lang="fi-FI" dirty="0"/>
              <a:t>Enemmän kuin seksi, ”Venus”, karkuun päässyt ilmapallo</a:t>
            </a:r>
          </a:p>
          <a:p>
            <a:r>
              <a:rPr lang="fi-FI" dirty="0" err="1"/>
              <a:t>Eros</a:t>
            </a:r>
            <a:r>
              <a:rPr lang="fi-FI" dirty="0"/>
              <a:t> kasvaa kiintymyksestä ja haluaa ihmistä itseään, rakastettua</a:t>
            </a:r>
          </a:p>
          <a:p>
            <a:r>
              <a:rPr lang="fi-FI" dirty="0"/>
              <a:t>Kunnianpalautus: Kristillisessä teologiassa usein ”Musta-Pekka”</a:t>
            </a:r>
          </a:p>
          <a:p>
            <a:r>
              <a:rPr lang="fi-FI" dirty="0"/>
              <a:t>Kuuluu osaksi Jumalan luomistahtoa</a:t>
            </a:r>
          </a:p>
          <a:p>
            <a:r>
              <a:rPr lang="fi-FI" dirty="0"/>
              <a:t>On aidosti Rakkauden itsensä </a:t>
            </a:r>
            <a:r>
              <a:rPr lang="fi-FI"/>
              <a:t>kaltainen, samankaltaisuus Jumalan kanssa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2364377"/>
            <a:ext cx="4728754" cy="3526971"/>
          </a:xfrm>
        </p:spPr>
      </p:pic>
    </p:spTree>
    <p:extLst>
      <p:ext uri="{BB962C8B-B14F-4D97-AF65-F5344CB8AC3E}">
        <p14:creationId xmlns:p14="http://schemas.microsoft.com/office/powerpoint/2010/main" val="155360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Oikea ja väärä suhde erokseen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Eros</a:t>
            </a:r>
            <a:r>
              <a:rPr lang="fi-FI" dirty="0"/>
              <a:t> yhdistyneenä </a:t>
            </a:r>
            <a:r>
              <a:rPr lang="fi-FI" dirty="0" err="1"/>
              <a:t>agapeen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03312" y="2481262"/>
            <a:ext cx="4396339" cy="4037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Sitoutuminen: ”Kun </a:t>
            </a:r>
            <a:r>
              <a:rPr lang="fi-FI" dirty="0" err="1"/>
              <a:t>eros</a:t>
            </a:r>
            <a:r>
              <a:rPr lang="fi-FI" dirty="0"/>
              <a:t> on meissä, me mieluummin jaamme rakastettumme kanssa onnettomuuden kuin olemme onnellisia ilman häntä.”</a:t>
            </a:r>
          </a:p>
          <a:p>
            <a:pPr marL="0" indent="0">
              <a:buNone/>
            </a:pPr>
            <a:r>
              <a:rPr lang="fi-FI" dirty="0"/>
              <a:t>Nauru: Puolisoiden pitää nauraa </a:t>
            </a:r>
            <a:r>
              <a:rPr lang="fi-FI" dirty="0" err="1"/>
              <a:t>erokselle</a:t>
            </a:r>
            <a:r>
              <a:rPr lang="fi-FI" dirty="0"/>
              <a:t> hyväntahtoisesti, liian vakava suhtautuminen vie ongelmiin: ”Seksin naurettava </a:t>
            </a:r>
            <a:r>
              <a:rPr lang="fi-FI" dirty="0" err="1"/>
              <a:t>juhlallistaminen</a:t>
            </a:r>
            <a:r>
              <a:rPr lang="fi-FI" dirty="0"/>
              <a:t> ei lupaa hyvää”</a:t>
            </a:r>
          </a:p>
          <a:p>
            <a:pPr marL="0" indent="0">
              <a:buNone/>
            </a:pPr>
            <a:r>
              <a:rPr lang="fi-FI" dirty="0"/>
              <a:t>Kuolevaisin rakkaus: ”Hetket, joissa eletään </a:t>
            </a:r>
            <a:r>
              <a:rPr lang="fi-FI" dirty="0" err="1"/>
              <a:t>eroksen</a:t>
            </a:r>
            <a:r>
              <a:rPr lang="fi-FI" dirty="0"/>
              <a:t> varassa, ovat avioliitossakin pienenä vähemmistönä”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/>
              <a:t>Eros</a:t>
            </a:r>
            <a:r>
              <a:rPr lang="fi-FI" dirty="0"/>
              <a:t> palvonnan kohteena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860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Eros</a:t>
            </a:r>
            <a:r>
              <a:rPr lang="fi-FI" dirty="0"/>
              <a:t> on rakkauksista ”kärkkäin vaatimaan palvontaamme”</a:t>
            </a:r>
          </a:p>
          <a:p>
            <a:pPr marL="0" indent="0">
              <a:buNone/>
            </a:pPr>
            <a:r>
              <a:rPr lang="fi-FI" dirty="0"/>
              <a:t>Muuttuessaan palvonnan kohteeksi vääristyy tuhovoimaksi: ”murretaan vaimon sydän, petetään aviomies, kavalletaan ystävä, saastutetaan vieraanvaraisuus ja hylätään omat lapset”</a:t>
            </a:r>
          </a:p>
          <a:p>
            <a:pPr marL="0" indent="0">
              <a:buNone/>
            </a:pPr>
            <a:r>
              <a:rPr lang="fi-FI" dirty="0"/>
              <a:t>”Ellei </a:t>
            </a:r>
            <a:r>
              <a:rPr lang="fi-FI" dirty="0" err="1"/>
              <a:t>eros</a:t>
            </a:r>
            <a:r>
              <a:rPr lang="fi-FI" dirty="0"/>
              <a:t> tottele Jumalaa, se muuttuu demoniksi” (vrt. ympäristökriisi)</a:t>
            </a:r>
          </a:p>
          <a:p>
            <a:pPr marL="0" indent="0">
              <a:buNone/>
            </a:pPr>
            <a:r>
              <a:rPr lang="fi-FI" dirty="0"/>
              <a:t>Siksi ”se tarvitsee apua ja sääntöjä”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20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Lähimmäisen rakkaus </a:t>
            </a:r>
            <a:br>
              <a:rPr lang="fi-FI" dirty="0"/>
            </a:br>
            <a:r>
              <a:rPr lang="fi-FI" sz="3200" dirty="0"/>
              <a:t>(kreik. </a:t>
            </a:r>
            <a:r>
              <a:rPr lang="fi-FI" sz="3200" dirty="0" err="1"/>
              <a:t>agape</a:t>
            </a:r>
            <a:r>
              <a:rPr lang="fi-FI" sz="3200" dirty="0"/>
              <a:t>, lat. </a:t>
            </a:r>
            <a:r>
              <a:rPr lang="fi-FI" sz="3200" dirty="0" err="1"/>
              <a:t>caritas</a:t>
            </a:r>
            <a:r>
              <a:rPr lang="fi-FI" sz="3200" dirty="0"/>
              <a:t>, engl. </a:t>
            </a:r>
            <a:r>
              <a:rPr lang="fi-FI" sz="3200" dirty="0" err="1"/>
              <a:t>charity</a:t>
            </a:r>
            <a:r>
              <a:rPr lang="fi-FI" sz="3200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Itsensä lahjoittava rakkaus</a:t>
            </a:r>
          </a:p>
          <a:p>
            <a:r>
              <a:rPr lang="fi-FI" dirty="0"/>
              <a:t>Alkurakkautta ja lahjarakkautta: ”Jumalassa ei ole nälkää, joka olisi tyydytettävä, vain yltäkylläisyyttä, joka haluaa antaa.”</a:t>
            </a:r>
          </a:p>
          <a:p>
            <a:r>
              <a:rPr lang="fi-FI" dirty="0"/>
              <a:t>Heijastuu luomakunnassa ja Kristus-kertomuksessa</a:t>
            </a:r>
          </a:p>
          <a:p>
            <a:r>
              <a:rPr lang="fi-FI" dirty="0"/>
              <a:t>Jumalallinen lahjarakkaus, ”Rakkaus Itse”, voi olla läsnä myös ihmisessä työskentelevänä</a:t>
            </a:r>
          </a:p>
          <a:p>
            <a:r>
              <a:rPr lang="fi-FI" dirty="0"/>
              <a:t>Saa ihmisen kykeneväksi rakastamaan sellaista, mikä ei luonnostaa ole rakastettavaa: leprasairaita, rikollisia, hulluja ja ylimielisiä irvailijoita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1853249"/>
            <a:ext cx="3892730" cy="4403090"/>
          </a:xfrm>
        </p:spPr>
      </p:pic>
    </p:spTree>
    <p:extLst>
      <p:ext uri="{BB962C8B-B14F-4D97-AF65-F5344CB8AC3E}">
        <p14:creationId xmlns:p14="http://schemas.microsoft.com/office/powerpoint/2010/main" val="356878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”Vaikka puhuisin ihmisten ja enkelien kielillä, mutta minulta puuttuisi </a:t>
            </a:r>
            <a:r>
              <a:rPr lang="fi-FI" sz="3200" i="1" dirty="0" err="1"/>
              <a:t>agape</a:t>
            </a:r>
            <a:r>
              <a:rPr lang="fi-FI" sz="3200" dirty="0"/>
              <a:t>…”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Vaikka minä puhuisin ihmisten ja enkelien kielillä mutta minulta puuttuisi rakkaus, olisin vain kumiseva vaski tai helisevä symbaali. </a:t>
            </a:r>
            <a:r>
              <a:rPr lang="fi-FI" i="1" dirty="0">
                <a:hlinkClick r:id="rId2"/>
              </a:rPr>
              <a:t>2</a:t>
            </a:r>
            <a:r>
              <a:rPr lang="fi-FI" dirty="0"/>
              <a:t> Vaikka minulla olisi profetoimisen lahja, vaikka tuntisin kaikki salaisuudet ja kaiken tiedon ja vaikka minulla olisi kaikki usko, niin että voisin siirtää vuoria, mutta minulta puuttuisi rakkaus, en olisi mitään. </a:t>
            </a:r>
            <a:r>
              <a:rPr lang="fi-FI" i="1" dirty="0"/>
              <a:t>3</a:t>
            </a:r>
            <a:r>
              <a:rPr lang="fi-FI" dirty="0"/>
              <a:t> Vaikka jakaisin kaiken omaisuuteni nälkää näkeville ja vaikka antaisin polttaa itseni tulessa mutta minulta puuttuisi rakkaus, en sillä mitään voittaisi. </a:t>
            </a:r>
          </a:p>
          <a:p>
            <a:pPr marL="0" indent="0">
              <a:buNone/>
            </a:pPr>
            <a:r>
              <a:rPr lang="fi-FI" i="1" dirty="0">
                <a:hlinkClick r:id="rId3"/>
              </a:rPr>
              <a:t>4</a:t>
            </a:r>
            <a:r>
              <a:rPr lang="fi-FI" dirty="0"/>
              <a:t> Rakkaus on kärsivällinen, rakkaus on lempeä. Rakkaus ei kadehdi, ei kersku, ei pöyhkeile, </a:t>
            </a:r>
            <a:r>
              <a:rPr lang="fi-FI" i="1" dirty="0">
                <a:hlinkClick r:id="rId4"/>
              </a:rPr>
              <a:t>5</a:t>
            </a:r>
            <a:r>
              <a:rPr lang="fi-FI" dirty="0"/>
              <a:t> ei käyttäydy sopimattomasti, ei etsi omaa etuaan, ei katkeroidu, ei muistele kärsimäänsä pahaa, </a:t>
            </a:r>
            <a:r>
              <a:rPr lang="fi-FI" i="1" dirty="0">
                <a:hlinkClick r:id="rId5"/>
              </a:rPr>
              <a:t>6</a:t>
            </a:r>
            <a:r>
              <a:rPr lang="fi-FI" dirty="0"/>
              <a:t> ei iloitse vääryydestä vaan iloitsee totuuden voittaessa. </a:t>
            </a:r>
            <a:r>
              <a:rPr lang="fi-FI" i="1" dirty="0">
                <a:hlinkClick r:id="rId6"/>
              </a:rPr>
              <a:t>7</a:t>
            </a:r>
            <a:r>
              <a:rPr lang="fi-FI" dirty="0"/>
              <a:t> Kaiken se kestää, kaikessa uskoo, kaikessa toivoo, kaiken se kärsii. Rakkaus ei koskaan katoa. [</a:t>
            </a:r>
            <a:r>
              <a:rPr lang="fi-FI" dirty="0">
                <a:hlinkClick r:id="rId7"/>
              </a:rPr>
              <a:t>…]</a:t>
            </a:r>
          </a:p>
          <a:p>
            <a:pPr marL="0" indent="0">
              <a:buNone/>
            </a:pPr>
            <a:r>
              <a:rPr lang="fi-FI" i="1" dirty="0">
                <a:hlinkClick r:id="rId7"/>
              </a:rPr>
              <a:t>13</a:t>
            </a:r>
            <a:r>
              <a:rPr lang="fi-FI" dirty="0"/>
              <a:t> Niin pysyvät nämä kolme: usko, toivo, rakkaus. Mutta suurin niistä on rakkaus. (1. Kor. 13)</a:t>
            </a:r>
          </a:p>
        </p:txBody>
      </p:sp>
    </p:spTree>
    <p:extLst>
      <p:ext uri="{BB962C8B-B14F-4D97-AF65-F5344CB8AC3E}">
        <p14:creationId xmlns:p14="http://schemas.microsoft.com/office/powerpoint/2010/main" val="31001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arvioimme oikeaa?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Elämän pelinsäännöt ovat onnellisen elämän ja hyvän kasvuympäristön välttämätön ehto. Mutta miten arvioimme oikeaa?</a:t>
            </a:r>
          </a:p>
          <a:p>
            <a:pPr marL="0" indent="0">
              <a:buNone/>
            </a:pPr>
            <a:endParaRPr lang="fi-FI" dirty="0"/>
          </a:p>
          <a:p>
            <a:pPr marL="457200" indent="-457200">
              <a:buAutoNum type="arabicPeriod"/>
            </a:pPr>
            <a:r>
              <a:rPr lang="fi-FI" dirty="0"/>
              <a:t>Ratkaisevaa on se, mitä tapahtuu ENNEN tekoa, se, että ihmisen tarkoitus on hyveellinen (hyve-etiikka) </a:t>
            </a:r>
          </a:p>
          <a:p>
            <a:pPr marL="457200" indent="-457200">
              <a:buAutoNum type="arabicPeriod"/>
            </a:pPr>
            <a:r>
              <a:rPr lang="fi-FI" dirty="0"/>
              <a:t>Ratkaisevaa on ITSE TEKO, se, että se noudattaa oikeaa lakia, sääntöä tai direktiiviä (velvollisuusetiikka)</a:t>
            </a:r>
          </a:p>
          <a:p>
            <a:pPr marL="457200" indent="-457200">
              <a:buAutoNum type="arabicPeriod"/>
            </a:pPr>
            <a:r>
              <a:rPr lang="fi-FI" dirty="0"/>
              <a:t>Ratkaisevaa on se, mitä tapahtuu teon JÄLKEEN, eli mitkä ovat sen hyödyt tai seuraukset (seurausetiikka, hyötymoraali)</a:t>
            </a:r>
          </a:p>
        </p:txBody>
      </p:sp>
    </p:spTree>
    <p:extLst>
      <p:ext uri="{BB962C8B-B14F-4D97-AF65-F5344CB8AC3E}">
        <p14:creationId xmlns:p14="http://schemas.microsoft.com/office/powerpoint/2010/main" val="103957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Hyveiden jäljillä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Alaisdair</a:t>
            </a:r>
            <a:r>
              <a:rPr lang="fi-FI" dirty="0"/>
              <a:t> </a:t>
            </a:r>
            <a:r>
              <a:rPr lang="fi-FI" dirty="0" err="1"/>
              <a:t>McIntyre</a:t>
            </a:r>
            <a:r>
              <a:rPr lang="fi-FI" dirty="0"/>
              <a:t>: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Virtue</a:t>
            </a:r>
            <a:r>
              <a:rPr lang="fi-FI" dirty="0"/>
              <a:t> (1980)</a:t>
            </a:r>
          </a:p>
          <a:p>
            <a:r>
              <a:rPr lang="fi-FI" dirty="0"/>
              <a:t>Nykyinen länsimainen keskustelu moraalista on pitäytynyt joko tunne-etiikkaan tai hyötymoraaliin</a:t>
            </a:r>
          </a:p>
          <a:p>
            <a:r>
              <a:rPr lang="fi-FI" dirty="0" err="1"/>
              <a:t>Emotivismi</a:t>
            </a:r>
            <a:r>
              <a:rPr lang="fi-FI" dirty="0"/>
              <a:t> katsoo, että moraalissa on kyse vain yksilön paheksunnan ja hyväksynnän tunteiden ilmaisemista</a:t>
            </a:r>
          </a:p>
          <a:p>
            <a:r>
              <a:rPr lang="fi-FI" dirty="0"/>
              <a:t>Seurausetiikka on ristiriitaista, sillä emme ole onnistuneet pääsemään yksimielisyyteen, mitkä ovat ”hyödyllisiä seurauksia”</a:t>
            </a:r>
          </a:p>
          <a:p>
            <a:r>
              <a:rPr lang="fi-FI" dirty="0"/>
              <a:t>Hyödyn määrittelee usein se, jolla on valta</a:t>
            </a:r>
          </a:p>
          <a:p>
            <a:r>
              <a:rPr lang="fi-FI" dirty="0"/>
              <a:t>Kumpikaan malli ei tarjoa välineitä arvioida oikeaa ja väärää</a:t>
            </a:r>
          </a:p>
          <a:p>
            <a:r>
              <a:rPr lang="fi-FI" dirty="0"/>
              <a:t>Vaihtoehtona on hyve-etiikka</a:t>
            </a:r>
          </a:p>
        </p:txBody>
      </p:sp>
    </p:spTree>
    <p:extLst>
      <p:ext uri="{BB962C8B-B14F-4D97-AF65-F5344CB8AC3E}">
        <p14:creationId xmlns:p14="http://schemas.microsoft.com/office/powerpoint/2010/main" val="367237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Hyveet hyvän elämän rakennusaineina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Hyve on jokin </a:t>
            </a:r>
            <a:r>
              <a:rPr lang="fi-FI" u="sng" dirty="0"/>
              <a:t>luonteen ominaisuus </a:t>
            </a:r>
            <a:r>
              <a:rPr lang="fi-FI" dirty="0"/>
              <a:t>(lat. habitus, </a:t>
            </a:r>
            <a:r>
              <a:rPr lang="fi-FI" dirty="0" err="1"/>
              <a:t>character</a:t>
            </a:r>
            <a:r>
              <a:rPr lang="fi-FI" dirty="0"/>
              <a:t>): rehellisyys, kärsivällisyys, myötätunto, johdonmukaisuus</a:t>
            </a:r>
          </a:p>
          <a:p>
            <a:r>
              <a:rPr lang="fi-FI" u="sng" dirty="0"/>
              <a:t>Kattava</a:t>
            </a:r>
            <a:r>
              <a:rPr lang="fi-FI" dirty="0"/>
              <a:t> ominaisuus: se, joka on rehellinen puolisolleen, on sitä myös työnantajalleen. Sama hyve ilmenee työssä ja vapaa-ajalla.</a:t>
            </a:r>
          </a:p>
          <a:p>
            <a:r>
              <a:rPr lang="fi-FI" u="sng" dirty="0"/>
              <a:t>Pysyvä</a:t>
            </a:r>
            <a:r>
              <a:rPr lang="fi-FI" dirty="0"/>
              <a:t> ominaisuus: rehellisyys on juurtunut ihmiseen, hän ei ole rehellinen vain sattumalta tai yksittäisessä tilanteessa</a:t>
            </a:r>
          </a:p>
          <a:p>
            <a:r>
              <a:rPr lang="fi-FI" dirty="0"/>
              <a:t>Hyveet muodostavat </a:t>
            </a:r>
            <a:r>
              <a:rPr lang="fi-FI" u="sng" dirty="0"/>
              <a:t>ykseyden</a:t>
            </a:r>
            <a:r>
              <a:rPr lang="fi-FI" dirty="0"/>
              <a:t>: emme sano hyveelliseksi ihmistä, joka on vain rehellinen (mutta samalla tuhlari, uskoton, juoppo, laiska ja väkivaltainen)</a:t>
            </a:r>
          </a:p>
          <a:p>
            <a:r>
              <a:rPr lang="fi-FI" dirty="0"/>
              <a:t>Usein ”keskitie” erilaisten äärimmäisyyksien välissä: rohkeus on pelkuruuden ja uhkarohkeuden välissä</a:t>
            </a:r>
          </a:p>
        </p:txBody>
      </p:sp>
    </p:spTree>
    <p:extLst>
      <p:ext uri="{BB962C8B-B14F-4D97-AF65-F5344CB8AC3E}">
        <p14:creationId xmlns:p14="http://schemas.microsoft.com/office/powerpoint/2010/main" val="93519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 tapa </a:t>
            </a:r>
            <a:r>
              <a:rPr lang="fi-FI"/>
              <a:t>luokitella hyveitä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Moraaliset hyveet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Rakkaus</a:t>
            </a:r>
          </a:p>
          <a:p>
            <a:r>
              <a:rPr lang="fi-FI" dirty="0"/>
              <a:t>Armeliaisuus</a:t>
            </a:r>
          </a:p>
          <a:p>
            <a:r>
              <a:rPr lang="fi-FI" dirty="0"/>
              <a:t>Harkitsevuus</a:t>
            </a:r>
          </a:p>
          <a:p>
            <a:r>
              <a:rPr lang="fi-FI" dirty="0"/>
              <a:t>Myötätunto</a:t>
            </a:r>
          </a:p>
          <a:p>
            <a:r>
              <a:rPr lang="fi-FI" dirty="0"/>
              <a:t>Itsehillintä</a:t>
            </a:r>
          </a:p>
          <a:p>
            <a:r>
              <a:rPr lang="fi-FI" dirty="0"/>
              <a:t>Hyväntahtoisuus</a:t>
            </a:r>
          </a:p>
          <a:p>
            <a:r>
              <a:rPr lang="fi-FI" dirty="0"/>
              <a:t>Iloisuus</a:t>
            </a:r>
          </a:p>
          <a:p>
            <a:r>
              <a:rPr lang="fi-FI" dirty="0"/>
              <a:t>Kiitollisuus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Älylliset hyveet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Viisaus</a:t>
            </a:r>
          </a:p>
          <a:p>
            <a:r>
              <a:rPr lang="fi-FI" dirty="0"/>
              <a:t>Totuudellisuus</a:t>
            </a:r>
          </a:p>
          <a:p>
            <a:r>
              <a:rPr lang="fi-FI" dirty="0"/>
              <a:t>Kyky kuunnella kritiikkiä</a:t>
            </a:r>
          </a:p>
          <a:p>
            <a:r>
              <a:rPr lang="fi-FI" dirty="0"/>
              <a:t>Avoimuus uusille näkökulmille</a:t>
            </a:r>
          </a:p>
          <a:p>
            <a:r>
              <a:rPr lang="fi-FI" dirty="0"/>
              <a:t>Älyllinen rehellisyys</a:t>
            </a:r>
          </a:p>
          <a:p>
            <a:r>
              <a:rPr lang="fi-FI" dirty="0"/>
              <a:t>Kestävyys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84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Hyveiden yhteenkuuluvuus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Millainen olisi yhteiskunta, jossa ainoa hyve olisi</a:t>
            </a:r>
          </a:p>
          <a:p>
            <a:r>
              <a:rPr lang="fi-FI" dirty="0"/>
              <a:t>Kurinalaisuus?</a:t>
            </a:r>
          </a:p>
          <a:p>
            <a:r>
              <a:rPr lang="fi-FI" dirty="0"/>
              <a:t>Vapaus?</a:t>
            </a:r>
          </a:p>
          <a:p>
            <a:r>
              <a:rPr lang="fi-FI" dirty="0"/>
              <a:t>Ahkeruus?</a:t>
            </a:r>
          </a:p>
          <a:p>
            <a:r>
              <a:rPr lang="fi-FI" dirty="0"/>
              <a:t>Luonnonsuojelu?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63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Hyveiden ykseys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”Moderni maailma ei ole paha. Tietyllä tapaa moderni maailma on liiankin hyvä. Se on täynnä villiintyneitä, hukkaan heitettyjä hyveitä - - Moderni maailma on täynnä vanhoja, hulluksi tulleita kristillisiä hyveitä. Hyveet ovat tulleet hulluiksi, koska ne eristetty toisistaan ja jätetty oman onnensa nojaan harhailemaan.” G. K. </a:t>
            </a:r>
            <a:r>
              <a:rPr lang="fi-FI" dirty="0" err="1"/>
              <a:t>Chesterton</a:t>
            </a:r>
            <a:endParaRPr lang="fi-FI" dirty="0"/>
          </a:p>
          <a:p>
            <a:endParaRPr lang="fi-FI" dirty="0"/>
          </a:p>
          <a:p>
            <a:r>
              <a:rPr lang="fi-FI" dirty="0"/>
              <a:t>”Jos hevonen on nopea, mutta myös sokea, sitä pahemmin se vahingoittaa itsensä juostessaan seinään.” Tuomas Akvinolainen</a:t>
            </a:r>
          </a:p>
          <a:p>
            <a:endParaRPr lang="fi-FI" dirty="0"/>
          </a:p>
          <a:p>
            <a:r>
              <a:rPr lang="fi-FI" dirty="0"/>
              <a:t>-&gt; Hyveet pysyvät hyveinä vain, kun niiden välillä etsitään ykseyttä, yhteensovittamista ja tasapainoa</a:t>
            </a:r>
          </a:p>
        </p:txBody>
      </p:sp>
    </p:spTree>
    <p:extLst>
      <p:ext uri="{BB962C8B-B14F-4D97-AF65-F5344CB8AC3E}">
        <p14:creationId xmlns:p14="http://schemas.microsoft.com/office/powerpoint/2010/main" val="117433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Klassinen jako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Kardinaalihyveet (</a:t>
            </a:r>
            <a:r>
              <a:rPr lang="fi-FI" dirty="0" err="1"/>
              <a:t>cardines</a:t>
            </a:r>
            <a:r>
              <a:rPr lang="fi-FI" dirty="0"/>
              <a:t>)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Kohtuullisuus (</a:t>
            </a:r>
            <a:r>
              <a:rPr lang="fi-FI" dirty="0" err="1"/>
              <a:t>temperantia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Rohkeus (</a:t>
            </a:r>
            <a:r>
              <a:rPr lang="fi-FI" dirty="0" err="1"/>
              <a:t>fortitudo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Oikeudenmukaisuus (</a:t>
            </a:r>
            <a:r>
              <a:rPr lang="fi-FI" dirty="0" err="1"/>
              <a:t>aequitas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Viisaus (</a:t>
            </a:r>
            <a:r>
              <a:rPr lang="fi-FI" dirty="0" err="1"/>
              <a:t>sapientia</a:t>
            </a:r>
            <a:r>
              <a:rPr lang="fi-FI" dirty="0"/>
              <a:t>)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Teologiset hyveet (1 Kor. 13)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Usko (</a:t>
            </a:r>
            <a:r>
              <a:rPr lang="fi-FI" dirty="0" err="1"/>
              <a:t>fides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Toivo (</a:t>
            </a:r>
            <a:r>
              <a:rPr lang="fi-FI" dirty="0" err="1"/>
              <a:t>spes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Rakkaus (</a:t>
            </a:r>
            <a:r>
              <a:rPr lang="fi-FI" dirty="0" err="1"/>
              <a:t>caritas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86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”Suurin niistä </a:t>
            </a:r>
            <a:r>
              <a:rPr lang="fi-FI"/>
              <a:t>on rakkaus”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C.S. </a:t>
            </a:r>
            <a:r>
              <a:rPr lang="fi-FI" dirty="0" err="1"/>
              <a:t>Levis</a:t>
            </a:r>
            <a:r>
              <a:rPr lang="fi-FI" dirty="0"/>
              <a:t> (1898-1963): Neljä rakkautta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Storge</a:t>
            </a:r>
            <a:r>
              <a:rPr lang="fi-FI" dirty="0"/>
              <a:t>: Kiintymys, kiintymysrakkaus (engl. </a:t>
            </a:r>
            <a:r>
              <a:rPr lang="fi-FI" dirty="0" err="1"/>
              <a:t>affection</a:t>
            </a:r>
            <a:r>
              <a:rPr lang="fi-FI" dirty="0"/>
              <a:t>)</a:t>
            </a:r>
          </a:p>
          <a:p>
            <a:r>
              <a:rPr lang="fi-FI" dirty="0" err="1"/>
              <a:t>Filia</a:t>
            </a:r>
            <a:r>
              <a:rPr lang="fi-FI" dirty="0"/>
              <a:t>: Ystävyys, ystävärakkaus (engl. </a:t>
            </a:r>
            <a:r>
              <a:rPr lang="fi-FI" dirty="0" err="1"/>
              <a:t>friendship</a:t>
            </a:r>
            <a:r>
              <a:rPr lang="fi-FI" dirty="0"/>
              <a:t>)</a:t>
            </a:r>
          </a:p>
          <a:p>
            <a:r>
              <a:rPr lang="fi-FI" dirty="0" err="1"/>
              <a:t>Eros</a:t>
            </a:r>
            <a:r>
              <a:rPr lang="fi-FI" dirty="0"/>
              <a:t>: Romanttinen tai eroottinen rakkaus (engl. </a:t>
            </a:r>
            <a:r>
              <a:rPr lang="fi-FI" dirty="0" err="1"/>
              <a:t>love</a:t>
            </a:r>
            <a:r>
              <a:rPr lang="fi-FI" dirty="0"/>
              <a:t>)</a:t>
            </a:r>
          </a:p>
          <a:p>
            <a:r>
              <a:rPr lang="fi-FI" dirty="0" err="1"/>
              <a:t>Agape</a:t>
            </a:r>
            <a:r>
              <a:rPr lang="fi-FI" dirty="0"/>
              <a:t>: Lähimmäisen rakkaus (engl. </a:t>
            </a:r>
            <a:r>
              <a:rPr lang="fi-FI" dirty="0" err="1"/>
              <a:t>charity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7705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499</TotalTime>
  <Words>1037</Words>
  <Application>Microsoft Office PowerPoint</Application>
  <PresentationFormat>Laajakuva</PresentationFormat>
  <Paragraphs>107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Ioni</vt:lpstr>
      <vt:lpstr>Hyveet Hyvän elämän rakennusaineina</vt:lpstr>
      <vt:lpstr>Miten arvioimme oikeaa?</vt:lpstr>
      <vt:lpstr>Hyveiden jäljillä</vt:lpstr>
      <vt:lpstr>Hyveet hyvän elämän rakennusaineina</vt:lpstr>
      <vt:lpstr>Yksi tapa luokitella hyveitä</vt:lpstr>
      <vt:lpstr>Hyveiden yhteenkuuluvuus</vt:lpstr>
      <vt:lpstr>Hyveiden ykseys</vt:lpstr>
      <vt:lpstr>Klassinen jako</vt:lpstr>
      <vt:lpstr>”Suurin niistä on rakkaus”</vt:lpstr>
      <vt:lpstr>Kiintymys (kreik. storge, engl. affection)</vt:lpstr>
      <vt:lpstr>Ystävyys  (kr. filia, lat. amicitia, engl. friendship)</vt:lpstr>
      <vt:lpstr>Romanttinen/eroottinen rakkaus (kreik. eros)</vt:lpstr>
      <vt:lpstr>Oikea ja väärä suhde erokseen</vt:lpstr>
      <vt:lpstr>Lähimmäisen rakkaus  (kreik. agape, lat. caritas, engl. charity)</vt:lpstr>
      <vt:lpstr>”Vaikka puhuisin ihmisten ja enkelien kielillä, mutta minulta puuttuisi agape…”</vt:lpstr>
    </vt:vector>
  </TitlesOfParts>
  <Company>Kirkkohallitus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Jolkkonen Jari</dc:creator>
  <cp:lastModifiedBy>Omistaja</cp:lastModifiedBy>
  <cp:revision>52</cp:revision>
  <dcterms:created xsi:type="dcterms:W3CDTF">2017-02-03T06:06:28Z</dcterms:created>
  <dcterms:modified xsi:type="dcterms:W3CDTF">2018-03-21T07:48:53Z</dcterms:modified>
</cp:coreProperties>
</file>